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95" r:id="rId3"/>
    <p:sldId id="296" r:id="rId4"/>
    <p:sldId id="262" r:id="rId5"/>
    <p:sldId id="286" r:id="rId6"/>
    <p:sldId id="323" r:id="rId7"/>
    <p:sldId id="312" r:id="rId8"/>
    <p:sldId id="324" r:id="rId9"/>
    <p:sldId id="313" r:id="rId10"/>
    <p:sldId id="269" r:id="rId11"/>
  </p:sldIdLst>
  <p:sldSz cx="9144000" cy="5143500" type="screen16x9"/>
  <p:notesSz cx="6858000" cy="9144000"/>
  <p:embeddedFontLst>
    <p:embeddedFont>
      <p:font typeface="EB Garamond" pitchFamily="2" charset="0"/>
      <p:regular r:id="rId13"/>
      <p:bold r:id="rId14"/>
      <p:italic r:id="rId15"/>
      <p:boldItalic r:id="rId16"/>
    </p:embeddedFont>
    <p:embeddedFont>
      <p:font typeface="Frank Ruhl Libre" pitchFamily="2" charset="-79"/>
      <p:regular r:id="rId17"/>
      <p:bold r:id="rId18"/>
    </p:embeddedFont>
    <p:embeddedFont>
      <p:font typeface="Marcellus SC" panose="020E0602050203020307" pitchFamily="3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B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2972A6-8B36-4AB7-A565-B8788E61B82E}">
  <a:tblStyle styleId="{542972A6-8B36-4AB7-A565-B8788E61B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1488" autoAdjust="0"/>
  </p:normalViewPr>
  <p:slideViewPr>
    <p:cSldViewPr snapToGrid="0">
      <p:cViewPr varScale="1">
        <p:scale>
          <a:sx n="137" d="100"/>
          <a:sy n="137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Viñals Lage" userId="c1e14b1a-6fa2-4793-8e40-7f4e17123e5f" providerId="ADAL" clId="{363C206B-8007-344F-9369-F28FF214F267}"/>
    <pc:docChg chg="modSld">
      <pc:chgData name="Diego Viñals Lage" userId="c1e14b1a-6fa2-4793-8e40-7f4e17123e5f" providerId="ADAL" clId="{363C206B-8007-344F-9369-F28FF214F267}" dt="2024-01-08T16:09:49.180" v="5" actId="14100"/>
      <pc:docMkLst>
        <pc:docMk/>
      </pc:docMkLst>
      <pc:sldChg chg="modSp mod">
        <pc:chgData name="Diego Viñals Lage" userId="c1e14b1a-6fa2-4793-8e40-7f4e17123e5f" providerId="ADAL" clId="{363C206B-8007-344F-9369-F28FF214F267}" dt="2024-01-08T16:07:39.902" v="2" actId="14100"/>
        <pc:sldMkLst>
          <pc:docMk/>
          <pc:sldMk cId="0" sldId="262"/>
        </pc:sldMkLst>
        <pc:spChg chg="mod">
          <ac:chgData name="Diego Viñals Lage" userId="c1e14b1a-6fa2-4793-8e40-7f4e17123e5f" providerId="ADAL" clId="{363C206B-8007-344F-9369-F28FF214F267}" dt="2024-01-08T16:07:39.902" v="2" actId="14100"/>
          <ac:spMkLst>
            <pc:docMk/>
            <pc:sldMk cId="0" sldId="262"/>
            <ac:spMk id="7" creationId="{807B3444-3133-44F8-949B-BD524261E2FB}"/>
          </ac:spMkLst>
        </pc:spChg>
      </pc:sldChg>
      <pc:sldChg chg="modSp mod">
        <pc:chgData name="Diego Viñals Lage" userId="c1e14b1a-6fa2-4793-8e40-7f4e17123e5f" providerId="ADAL" clId="{363C206B-8007-344F-9369-F28FF214F267}" dt="2024-01-08T16:08:14.932" v="3" actId="14100"/>
        <pc:sldMkLst>
          <pc:docMk/>
          <pc:sldMk cId="182459454" sldId="286"/>
        </pc:sldMkLst>
        <pc:spChg chg="mod">
          <ac:chgData name="Diego Viñals Lage" userId="c1e14b1a-6fa2-4793-8e40-7f4e17123e5f" providerId="ADAL" clId="{363C206B-8007-344F-9369-F28FF214F267}" dt="2024-01-08T16:08:14.932" v="3" actId="14100"/>
          <ac:spMkLst>
            <pc:docMk/>
            <pc:sldMk cId="182459454" sldId="286"/>
            <ac:spMk id="89" creationId="{00000000-0000-0000-0000-000000000000}"/>
          </ac:spMkLst>
        </pc:spChg>
      </pc:sldChg>
      <pc:sldChg chg="modSp mod">
        <pc:chgData name="Diego Viñals Lage" userId="c1e14b1a-6fa2-4793-8e40-7f4e17123e5f" providerId="ADAL" clId="{363C206B-8007-344F-9369-F28FF214F267}" dt="2024-01-08T16:06:39.166" v="1" actId="14100"/>
        <pc:sldMkLst>
          <pc:docMk/>
          <pc:sldMk cId="325281354" sldId="296"/>
        </pc:sldMkLst>
        <pc:spChg chg="mod">
          <ac:chgData name="Diego Viñals Lage" userId="c1e14b1a-6fa2-4793-8e40-7f4e17123e5f" providerId="ADAL" clId="{363C206B-8007-344F-9369-F28FF214F267}" dt="2024-01-08T16:06:39.166" v="1" actId="14100"/>
          <ac:spMkLst>
            <pc:docMk/>
            <pc:sldMk cId="325281354" sldId="296"/>
            <ac:spMk id="89" creationId="{00000000-0000-0000-0000-000000000000}"/>
          </ac:spMkLst>
        </pc:spChg>
      </pc:sldChg>
      <pc:sldChg chg="modSp mod">
        <pc:chgData name="Diego Viñals Lage" userId="c1e14b1a-6fa2-4793-8e40-7f4e17123e5f" providerId="ADAL" clId="{363C206B-8007-344F-9369-F28FF214F267}" dt="2024-01-08T16:09:49.180" v="5" actId="14100"/>
        <pc:sldMkLst>
          <pc:docMk/>
          <pc:sldMk cId="4235243769" sldId="312"/>
        </pc:sldMkLst>
        <pc:spChg chg="mod">
          <ac:chgData name="Diego Viñals Lage" userId="c1e14b1a-6fa2-4793-8e40-7f4e17123e5f" providerId="ADAL" clId="{363C206B-8007-344F-9369-F28FF214F267}" dt="2024-01-08T16:09:49.180" v="5" actId="14100"/>
          <ac:spMkLst>
            <pc:docMk/>
            <pc:sldMk cId="4235243769" sldId="312"/>
            <ac:spMk id="89" creationId="{00000000-0000-0000-0000-000000000000}"/>
          </ac:spMkLst>
        </pc:spChg>
      </pc:sldChg>
      <pc:sldChg chg="modSp mod">
        <pc:chgData name="Diego Viñals Lage" userId="c1e14b1a-6fa2-4793-8e40-7f4e17123e5f" providerId="ADAL" clId="{363C206B-8007-344F-9369-F28FF214F267}" dt="2024-01-08T16:09:07.563" v="4" actId="14100"/>
        <pc:sldMkLst>
          <pc:docMk/>
          <pc:sldMk cId="3023046957" sldId="323"/>
        </pc:sldMkLst>
        <pc:spChg chg="mod">
          <ac:chgData name="Diego Viñals Lage" userId="c1e14b1a-6fa2-4793-8e40-7f4e17123e5f" providerId="ADAL" clId="{363C206B-8007-344F-9369-F28FF214F267}" dt="2024-01-08T16:09:07.563" v="4" actId="14100"/>
          <ac:spMkLst>
            <pc:docMk/>
            <pc:sldMk cId="3023046957" sldId="323"/>
            <ac:spMk id="8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5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62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69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55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31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710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7475" y="1991825"/>
            <a:ext cx="50985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dk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025" y="1410075"/>
            <a:ext cx="55110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delavega@ufv.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637845" y="1016207"/>
            <a:ext cx="3934155" cy="219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Las fiestas Judías</a:t>
            </a:r>
            <a:br>
              <a:rPr lang="es-ES" sz="4000" dirty="0"/>
            </a:br>
            <a:r>
              <a:rPr lang="es-ES" sz="4000" dirty="0" err="1"/>
              <a:t>Yom</a:t>
            </a:r>
            <a:r>
              <a:rPr lang="es-ES" sz="4000" dirty="0"/>
              <a:t> </a:t>
            </a:r>
            <a:r>
              <a:rPr lang="es-ES" sz="4000" dirty="0" err="1"/>
              <a:t>Kippur</a:t>
            </a:r>
            <a:endParaRPr lang="es-E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6D6A3C-0CF4-40F1-913F-278DC695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8" y="4308846"/>
            <a:ext cx="2120577" cy="530711"/>
          </a:xfrm>
          <a:prstGeom prst="rect">
            <a:avLst/>
          </a:prstGeom>
        </p:spPr>
      </p:pic>
      <p:pic>
        <p:nvPicPr>
          <p:cNvPr id="4" name="Imagen 3" descr="Imagen que contiene persona, interior, grupo, foto&#10;&#10;Descripción generada automáticamente">
            <a:extLst>
              <a:ext uri="{FF2B5EF4-FFF2-40B4-BE49-F238E27FC236}">
                <a16:creationId xmlns:a16="http://schemas.microsoft.com/office/drawing/2014/main" id="{B7C66E17-D138-4E40-817E-55E29BCBB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33" y="274859"/>
            <a:ext cx="3552092" cy="45937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42D3A51A-2C58-4138-8AA3-39BC602B31F3}"/>
              </a:ext>
            </a:extLst>
          </p:cNvPr>
          <p:cNvSpPr/>
          <p:nvPr/>
        </p:nvSpPr>
        <p:spPr>
          <a:xfrm>
            <a:off x="4306529" y="2064356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oogle Shape;69;p15">
            <a:extLst>
              <a:ext uri="{FF2B5EF4-FFF2-40B4-BE49-F238E27FC236}">
                <a16:creationId xmlns:a16="http://schemas.microsoft.com/office/drawing/2014/main" id="{B6471C5C-D626-418C-9C12-4BEE8ADDAA4C}"/>
              </a:ext>
            </a:extLst>
          </p:cNvPr>
          <p:cNvSpPr txBox="1">
            <a:spLocks/>
          </p:cNvSpPr>
          <p:nvPr/>
        </p:nvSpPr>
        <p:spPr>
          <a:xfrm>
            <a:off x="182071" y="2571750"/>
            <a:ext cx="5409583" cy="51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pPr algn="ctr"/>
            <a:r>
              <a:rPr lang="es-ES" sz="3200" dirty="0"/>
              <a:t>¡Muchas gracias!</a:t>
            </a:r>
          </a:p>
          <a:p>
            <a:pPr algn="ctr"/>
            <a:endParaRPr lang="es-ES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409C089-3DFB-452F-9BD4-C27E33B56D14}"/>
              </a:ext>
            </a:extLst>
          </p:cNvPr>
          <p:cNvSpPr txBox="1"/>
          <p:nvPr/>
        </p:nvSpPr>
        <p:spPr>
          <a:xfrm>
            <a:off x="1597628" y="2571750"/>
            <a:ext cx="2930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fernando.delavega@ufv.es</a:t>
            </a:r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16386" name="Picture 2" descr="Resultado de imagen de las fiestas judias y el mesias">
            <a:extLst>
              <a:ext uri="{FF2B5EF4-FFF2-40B4-BE49-F238E27FC236}">
                <a16:creationId xmlns:a16="http://schemas.microsoft.com/office/drawing/2014/main" id="{861A1F00-AE15-4F44-AB6F-1A5B0F55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24" y="293077"/>
            <a:ext cx="3107153" cy="45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654069-AF1C-427C-B021-30B30DFF7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726" y="2899261"/>
            <a:ext cx="2560994" cy="7130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he-IL" altLang="es-ES" sz="4800" dirty="0">
                <a:solidFill>
                  <a:srgbClr val="222222"/>
                </a:solidFill>
                <a:latin typeface="inherit"/>
                <a:cs typeface="Arial" panose="020B0604020202020204" pitchFamily="34" charset="0"/>
              </a:rPr>
              <a:t>תודה</a:t>
            </a:r>
            <a:endParaRPr kumimoji="0" lang="es-ES" altLang="es-E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712903" y="721307"/>
            <a:ext cx="7718193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En el calendario</a:t>
            </a:r>
            <a:endParaRPr lang="es-ES" sz="32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754212" y="2021642"/>
            <a:ext cx="352742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10 de </a:t>
            </a:r>
            <a:r>
              <a:rPr lang="es-ES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tisréi</a:t>
            </a: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(SEPT / OCT)</a:t>
            </a:r>
          </a:p>
        </p:txBody>
      </p:sp>
      <p:pic>
        <p:nvPicPr>
          <p:cNvPr id="1026" name="Picture 2" descr="Resultado de imagen de the jewish year">
            <a:extLst>
              <a:ext uri="{FF2B5EF4-FFF2-40B4-BE49-F238E27FC236}">
                <a16:creationId xmlns:a16="http://schemas.microsoft.com/office/drawing/2014/main" id="{9104A2E0-3858-4CA3-94F7-75F6D659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31" y="423093"/>
            <a:ext cx="4861146" cy="42973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793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50" y="480052"/>
            <a:ext cx="3530850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Yom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Kippur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Día de la expiación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270800" y="2179637"/>
            <a:ext cx="4476817" cy="25883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Sábado de los sábados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 err="1"/>
              <a:t>Yomá</a:t>
            </a:r>
            <a:r>
              <a:rPr lang="es-ES" dirty="0"/>
              <a:t> – </a:t>
            </a:r>
            <a:r>
              <a:rPr lang="es-ES" i="1" dirty="0"/>
              <a:t>El día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Nos ayuda a comprender el NT: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Carta a los hebreos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Oración sacerdotal (</a:t>
            </a:r>
            <a:r>
              <a:rPr lang="es-ES" dirty="0" err="1"/>
              <a:t>Jn</a:t>
            </a:r>
            <a:r>
              <a:rPr lang="es-ES" dirty="0"/>
              <a:t> 17)</a:t>
            </a:r>
          </a:p>
          <a:p>
            <a:pPr algn="just">
              <a:buClr>
                <a:schemeClr val="dk1"/>
              </a:buClr>
              <a:buSzPts val="1100"/>
            </a:pPr>
            <a:r>
              <a:rPr lang="es-ES" dirty="0"/>
              <a:t>Confesión de Pedro en Mt 16</a:t>
            </a:r>
          </a:p>
          <a:p>
            <a:pPr marL="76200" indent="0" algn="r">
              <a:buClr>
                <a:schemeClr val="dk1"/>
              </a:buClr>
              <a:buSzPts val="1100"/>
              <a:buNone/>
            </a:pPr>
            <a:r>
              <a:rPr lang="es-ES" sz="1600" dirty="0"/>
              <a:t>(</a:t>
            </a:r>
            <a:r>
              <a:rPr lang="es-ES" sz="1600" i="1" dirty="0"/>
              <a:t>Jesús de Nazaret </a:t>
            </a:r>
            <a:r>
              <a:rPr lang="es-ES" sz="1600" dirty="0"/>
              <a:t>- BXVI)</a:t>
            </a:r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EADD5B-A745-4C1C-A085-20F57D5F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72000" y="1313075"/>
            <a:ext cx="4257182" cy="28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312528" y="-93068"/>
            <a:ext cx="3527425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s-ES" sz="6000" dirty="0"/>
              <a:t>«¡Señor,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995635" y="745455"/>
            <a:ext cx="352742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haznos volver a ti y</a:t>
            </a:r>
            <a:endParaRPr lang="es-ES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DAB9B17-517B-4676-BCB4-F162D4C75CED}"/>
              </a:ext>
            </a:extLst>
          </p:cNvPr>
          <p:cNvSpPr/>
          <p:nvPr/>
        </p:nvSpPr>
        <p:spPr>
          <a:xfrm>
            <a:off x="1105074" y="909440"/>
            <a:ext cx="33634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volveremos!»</a:t>
            </a:r>
          </a:p>
        </p:txBody>
      </p: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807B3444-3133-44F8-949B-BD524261E2FB}"/>
              </a:ext>
            </a:extLst>
          </p:cNvPr>
          <p:cNvSpPr txBox="1">
            <a:spLocks/>
          </p:cNvSpPr>
          <p:nvPr/>
        </p:nvSpPr>
        <p:spPr>
          <a:xfrm>
            <a:off x="312528" y="1740437"/>
            <a:ext cx="5318756" cy="340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i="1" dirty="0" err="1"/>
              <a:t>Teshubá</a:t>
            </a:r>
            <a:r>
              <a:rPr lang="es-ES" i="1" dirty="0"/>
              <a:t> = </a:t>
            </a:r>
            <a:r>
              <a:rPr lang="es-ES" dirty="0"/>
              <a:t>conversión, arrepentimiento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i="1" dirty="0" err="1"/>
              <a:t>Rajamim</a:t>
            </a:r>
            <a:r>
              <a:rPr lang="es-ES" dirty="0"/>
              <a:t> = Entrañas de misericordia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i="1" dirty="0" err="1"/>
              <a:t>rejem</a:t>
            </a:r>
            <a:r>
              <a:rPr lang="es-ES" dirty="0"/>
              <a:t> = útero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Dios tiene la capacidad de regenerarnos nuevamente; hacernos nuevas criaturas.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En el </a:t>
            </a:r>
            <a:r>
              <a:rPr lang="es-ES" dirty="0" err="1"/>
              <a:t>Yom</a:t>
            </a:r>
            <a:r>
              <a:rPr lang="es-ES" dirty="0"/>
              <a:t> </a:t>
            </a:r>
            <a:r>
              <a:rPr lang="es-ES" dirty="0" err="1"/>
              <a:t>Kippur</a:t>
            </a:r>
            <a:r>
              <a:rPr lang="es-ES" dirty="0"/>
              <a:t>, día de la misericordia, día de la </a:t>
            </a:r>
            <a:r>
              <a:rPr lang="es-ES" i="1" dirty="0" err="1"/>
              <a:t>teshubá</a:t>
            </a:r>
            <a:r>
              <a:rPr lang="es-ES" dirty="0"/>
              <a:t>, hay una respuesta al pecado del hombre </a:t>
            </a:r>
            <a:r>
              <a:rPr lang="es-ES" sz="2000" dirty="0"/>
              <a:t>(</a:t>
            </a:r>
            <a:r>
              <a:rPr lang="es-ES" sz="2000" dirty="0" err="1"/>
              <a:t>jt</a:t>
            </a:r>
            <a:r>
              <a:rPr lang="es-ES" sz="2000" dirty="0"/>
              <a:t>’ = fallar el objetivo)</a:t>
            </a:r>
            <a:r>
              <a:rPr lang="es-ES" dirty="0"/>
              <a:t>.</a:t>
            </a:r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A2B44A-AC85-44A7-9AED-8AEDBB0F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46" t="7846" r="5019" b="28735"/>
          <a:stretch/>
        </p:blipFill>
        <p:spPr>
          <a:xfrm rot="282287">
            <a:off x="5704625" y="317795"/>
            <a:ext cx="2608026" cy="18954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8404F4B-DC8E-4380-BA2C-F62225FC79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82287">
            <a:off x="6499884" y="1835338"/>
            <a:ext cx="2435167" cy="2948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Google Shape;89;p18">
            <a:extLst>
              <a:ext uri="{FF2B5EF4-FFF2-40B4-BE49-F238E27FC236}">
                <a16:creationId xmlns:a16="http://schemas.microsoft.com/office/drawing/2014/main" id="{648DA58C-8A9E-4806-B8C5-0AA71ED9390D}"/>
              </a:ext>
            </a:extLst>
          </p:cNvPr>
          <p:cNvSpPr txBox="1">
            <a:spLocks/>
          </p:cNvSpPr>
          <p:nvPr/>
        </p:nvSpPr>
        <p:spPr>
          <a:xfrm>
            <a:off x="3831594" y="1433089"/>
            <a:ext cx="843913" cy="47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>
              <a:buFont typeface="EB Garamond"/>
              <a:buNone/>
            </a:pPr>
            <a:r>
              <a:rPr lang="es-ES" sz="1400" dirty="0"/>
              <a:t>(Lam 5, 21)</a:t>
            </a:r>
            <a:endParaRPr lang="es-E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654354" y="387472"/>
            <a:ext cx="3878826" cy="784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/>
              <a:t>teshuváh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840098" y="1342963"/>
            <a:ext cx="4093492" cy="32197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200" dirty="0"/>
              <a:t>La </a:t>
            </a:r>
            <a:r>
              <a:rPr lang="es-ES" sz="2200" dirty="0" err="1"/>
              <a:t>teshuváh</a:t>
            </a:r>
            <a:r>
              <a:rPr lang="es-ES" sz="2200" dirty="0"/>
              <a:t> no es una conversión moralista, no es un mero esfuerzo del hombre sino que</a:t>
            </a:r>
            <a:br>
              <a:rPr lang="es-ES" sz="2200" dirty="0"/>
            </a:br>
            <a:r>
              <a:rPr lang="es-ES" sz="2200" b="1" dirty="0"/>
              <a:t>es un retorno de Dios al hombre</a:t>
            </a:r>
            <a:r>
              <a:rPr lang="es-ES" sz="2200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s-ES" sz="2200" dirty="0"/>
            </a:br>
            <a:r>
              <a:rPr lang="es-ES" sz="2200" dirty="0"/>
              <a:t>Dios en su misericordia viendo que el hombre es incapaz de volver a él, </a:t>
            </a:r>
            <a:r>
              <a:rPr lang="es-ES" sz="2200" b="1" dirty="0"/>
              <a:t>se hace su “prójimo”</a:t>
            </a:r>
            <a:r>
              <a:rPr lang="es-ES" sz="2200" dirty="0"/>
              <a:t>.</a:t>
            </a:r>
            <a:endParaRPr sz="2200" dirty="0"/>
          </a:p>
        </p:txBody>
      </p:sp>
      <p:pic>
        <p:nvPicPr>
          <p:cNvPr id="4098" name="Picture 2" descr="How to Say to Say To Return in French">
            <a:extLst>
              <a:ext uri="{FF2B5EF4-FFF2-40B4-BE49-F238E27FC236}">
                <a16:creationId xmlns:a16="http://schemas.microsoft.com/office/drawing/2014/main" id="{E5E84E7C-F09E-455E-928D-158CE7E58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49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779585"/>
            <a:ext cx="3155646" cy="314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270800" y="269164"/>
            <a:ext cx="3530850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Yom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Kippur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Día de la expiación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482698" y="1576510"/>
            <a:ext cx="7009231" cy="33064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2000" i="1" dirty="0" err="1"/>
              <a:t>kippur</a:t>
            </a:r>
            <a:r>
              <a:rPr lang="es-ES" sz="2000" dirty="0"/>
              <a:t> = expiación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2000" i="1" dirty="0" err="1"/>
              <a:t>kpr</a:t>
            </a:r>
            <a:r>
              <a:rPr lang="es-ES" sz="2000" dirty="0"/>
              <a:t> = cubrir, expiar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2000" i="1" dirty="0" err="1"/>
              <a:t>kapporet</a:t>
            </a:r>
            <a:r>
              <a:rPr lang="es-ES" sz="2000" dirty="0"/>
              <a:t> = propiciatorio</a:t>
            </a:r>
            <a:br>
              <a:rPr lang="es-ES" sz="2000" dirty="0"/>
            </a:br>
            <a:r>
              <a:rPr lang="es-ES" sz="2000" dirty="0"/>
              <a:t>Trono de la misericordia de Dios</a:t>
            </a:r>
            <a:br>
              <a:rPr lang="es-ES" sz="2000" dirty="0"/>
            </a:br>
            <a:r>
              <a:rPr lang="es-ES" sz="2000" dirty="0"/>
              <a:t>- </a:t>
            </a:r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Cubierta del arca de la alianza,</a:t>
            </a:r>
            <a:b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dentro del Santo de los Santos.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Shekhiná</a:t>
            </a:r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= presencia de Dios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En el </a:t>
            </a:r>
            <a:r>
              <a:rPr lang="es-ES" sz="2000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Yom</a:t>
            </a:r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s-ES" sz="2000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Kippur</a:t>
            </a:r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se derramaba la sangre de las víctimas sacrificiales sobre el propiciatorio y esto traía la expiación y el perdón.</a:t>
            </a:r>
          </a:p>
          <a:p>
            <a:pPr>
              <a:buClr>
                <a:schemeClr val="dk1"/>
              </a:buClr>
              <a:buSzPts val="1100"/>
            </a:pPr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1026" name="Picture 2" descr="Jerusalem Summer School â The Temple(s) of Jerusalem â June 24-28 ...">
            <a:extLst>
              <a:ext uri="{FF2B5EF4-FFF2-40B4-BE49-F238E27FC236}">
                <a16:creationId xmlns:a16="http://schemas.microsoft.com/office/drawing/2014/main" id="{A97F706B-9D11-4B7D-85E4-FAEC78A5B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6" r="4150"/>
          <a:stretch/>
        </p:blipFill>
        <p:spPr bwMode="auto">
          <a:xfrm rot="205315">
            <a:off x="4867681" y="480052"/>
            <a:ext cx="3692369" cy="3502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304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490165" y="270383"/>
            <a:ext cx="5172081" cy="68461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Días de conversión y ayuno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490165" y="1155220"/>
            <a:ext cx="8614500" cy="39206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Día de la reconciliación con Dios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Se abrían a los hombres las puertas del tesoro, las puertas del Santo de los Santos y del cielo, y todo esto… una sola vez al año.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Sólo en este día podía el Sumo Sacerdote entrar en el Santo de los Santos y cumplir con la expiación de los pecados para sí mismo, para su familia y para toda la casa de Israel.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Conversión sincera – extensa confesión pública de los pecados.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Ayuno y mortificación.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Día de reposo absoluto.</a:t>
            </a:r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916F45-DE50-4C11-B55B-2571F7717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353" y="4110253"/>
            <a:ext cx="1377462" cy="103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24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270800" y="269164"/>
            <a:ext cx="3530850" cy="5045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Cuarenta días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482698" y="824899"/>
            <a:ext cx="5249887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2000" i="1" dirty="0"/>
              <a:t>Segundo descenso de Moisés.</a:t>
            </a:r>
            <a:br>
              <a:rPr lang="es-ES" sz="2000" i="1" dirty="0"/>
            </a:b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Dios le entrega las tablas de la Ley (Ex 32, 1-35)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Moisés intercede, es mediador, sumo sacerdote.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Moisés carga con el pecado del pueblo, sube al monte, ayuna, está dispuesto a perder la vida con tal de obtener el perdón divino.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El Señor renueva a su pueblo en el monte Sinaí, lo embellece como a una esposa </a:t>
            </a: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 Alianza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40 número bíblico: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6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Diluvio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6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Años del pueblo en el desierto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6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Viaje de Elías hasta el Horeb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6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Ezequiel carga con la iniquidad del pueblo</a:t>
            </a: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.</a:t>
            </a:r>
            <a:endParaRPr lang="es-ES" sz="2000" i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endParaRPr lang="es-ES" sz="2000" i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7F706B-9D11-4B7D-85E4-FAEC78A5B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7873" r="12648"/>
          <a:stretch/>
        </p:blipFill>
        <p:spPr bwMode="auto">
          <a:xfrm>
            <a:off x="5984881" y="360998"/>
            <a:ext cx="2342765" cy="2210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038 - Ãxodo 3: &quot;El aÃ±o crucial de Ãxodo&quot; | Iglesia de Dios Unida">
            <a:extLst>
              <a:ext uri="{FF2B5EF4-FFF2-40B4-BE49-F238E27FC236}">
                <a16:creationId xmlns:a16="http://schemas.microsoft.com/office/drawing/2014/main" id="{D107A444-7702-4022-B09D-65D3DD6D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0499">
            <a:off x="5663179" y="2534840"/>
            <a:ext cx="2986168" cy="1999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716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Perdón a los hermanos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247152"/>
            <a:ext cx="8614500" cy="2731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“Días tremendos” antes del juicio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Buscar al hermano y pedir perdón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En el tiempo que precede al </a:t>
            </a:r>
            <a:r>
              <a:rPr lang="es-ES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Kippur</a:t>
            </a: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,</a:t>
            </a:r>
            <a:b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los judíos se levantan por la noche,</a:t>
            </a:r>
            <a:b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cuando el hermano ofendido todavía</a:t>
            </a:r>
            <a:b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está en la cama, y esperan ante su puerta</a:t>
            </a:r>
            <a:b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asta que se levanta, para pedirle perdón.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Ref. en NT:</a:t>
            </a:r>
          </a:p>
          <a:p>
            <a:pPr marL="533400" lvl="1" indent="0">
              <a:buClr>
                <a:schemeClr val="dk1"/>
              </a:buClr>
              <a:buSzPts val="1100"/>
              <a:buNone/>
            </a:pPr>
            <a:r>
              <a:rPr lang="es-ES" sz="1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	- Padrenuestro (Mt 6,12) en sermón de la montaña (Mt 6,15)</a:t>
            </a:r>
          </a:p>
          <a:p>
            <a:pPr marL="533400" lvl="1" indent="0">
              <a:buClr>
                <a:schemeClr val="dk1"/>
              </a:buClr>
              <a:buSzPts val="1100"/>
              <a:buNone/>
            </a:pPr>
            <a:r>
              <a:rPr lang="es-ES" sz="1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	- Santiago (</a:t>
            </a:r>
            <a:r>
              <a:rPr lang="es-ES" sz="1800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St</a:t>
            </a:r>
            <a:r>
              <a:rPr lang="es-ES" sz="1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5,6 y </a:t>
            </a:r>
            <a:r>
              <a:rPr lang="es-ES" sz="1800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St</a:t>
            </a:r>
            <a:r>
              <a:rPr lang="es-ES" sz="1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2,3)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1E1429-0B22-401E-A1F1-42DC9A5E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077556" y="562807"/>
            <a:ext cx="3597520" cy="239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5711164"/>
      </p:ext>
    </p:extLst>
  </p:cSld>
  <p:clrMapOvr>
    <a:masterClrMapping/>
  </p:clrMapOvr>
</p:sld>
</file>

<file path=ppt/theme/theme1.xml><?xml version="1.0" encoding="utf-8"?>
<a:theme xmlns:a="http://schemas.openxmlformats.org/drawingml/2006/main" name="Reignier template">
  <a:themeElements>
    <a:clrScheme name="Custom 347">
      <a:dk1>
        <a:srgbClr val="413724"/>
      </a:dk1>
      <a:lt1>
        <a:srgbClr val="FFFFFF"/>
      </a:lt1>
      <a:dk2>
        <a:srgbClr val="E5DCCA"/>
      </a:dk2>
      <a:lt2>
        <a:srgbClr val="B0A491"/>
      </a:lt2>
      <a:accent1>
        <a:srgbClr val="FFDF94"/>
      </a:accent1>
      <a:accent2>
        <a:srgbClr val="E0B85D"/>
      </a:accent2>
      <a:accent3>
        <a:srgbClr val="CF9472"/>
      </a:accent3>
      <a:accent4>
        <a:srgbClr val="727B65"/>
      </a:accent4>
      <a:accent5>
        <a:srgbClr val="B4C0CC"/>
      </a:accent5>
      <a:accent6>
        <a:srgbClr val="95AECD"/>
      </a:accent6>
      <a:hlink>
        <a:srgbClr val="7A67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45691</TotalTime>
  <Words>568</Words>
  <Application>Microsoft Macintosh PowerPoint</Application>
  <PresentationFormat>Presentación en pantalla (16:9)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Marcellus SC</vt:lpstr>
      <vt:lpstr>EB Garamond</vt:lpstr>
      <vt:lpstr>Frank Ruhl Libre</vt:lpstr>
      <vt:lpstr>inherit</vt:lpstr>
      <vt:lpstr>Arial</vt:lpstr>
      <vt:lpstr>Reignier template</vt:lpstr>
      <vt:lpstr>Las fiestas Judías Yom Kippur</vt:lpstr>
      <vt:lpstr>En el calendario</vt:lpstr>
      <vt:lpstr>Yom Kippur Día de la expiación</vt:lpstr>
      <vt:lpstr>«¡Señor,</vt:lpstr>
      <vt:lpstr>teshuváh</vt:lpstr>
      <vt:lpstr>Yom Kippur Día de la expiación</vt:lpstr>
      <vt:lpstr>Días de conversión y ayuno</vt:lpstr>
      <vt:lpstr>Cuarenta días</vt:lpstr>
      <vt:lpstr>Perdón a los hermanos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PEREGRINACIÓN A TIERRA SANTA</dc:title>
  <dc:creator>Fernando de la Vega Soto-Yárritu</dc:creator>
  <cp:lastModifiedBy>Diego Viñals Lage</cp:lastModifiedBy>
  <cp:revision>78</cp:revision>
  <dcterms:created xsi:type="dcterms:W3CDTF">2019-12-09T21:47:29Z</dcterms:created>
  <dcterms:modified xsi:type="dcterms:W3CDTF">2024-01-08T16:09:59Z</dcterms:modified>
</cp:coreProperties>
</file>